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9" r:id="rId1"/>
  </p:sldMasterIdLst>
  <p:notesMasterIdLst>
    <p:notesMasterId r:id="rId3"/>
  </p:notesMasterIdLst>
  <p:sldIdLst>
    <p:sldId id="258" r:id="rId2"/>
  </p:sldIdLst>
  <p:sldSz cx="30275213" cy="42803763"/>
  <p:notesSz cx="6858000" cy="9144000"/>
  <p:embeddedFontLst>
    <p:embeddedFont>
      <p:font typeface="黑体" panose="02010609060101010101" pitchFamily="49" charset="-122"/>
      <p:regular r:id="rId4"/>
    </p:embeddedFont>
    <p:embeddedFont>
      <p:font typeface="Cambria Math" panose="02040503050406030204" pitchFamily="18" charset="0"/>
      <p:regular r:id="rId5"/>
    </p:embeddedFont>
    <p:embeddedFont>
      <p:font typeface="Helvetica Neue" panose="02000503000000020004" pitchFamily="2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>
      <p:cViewPr>
        <p:scale>
          <a:sx n="66" d="100"/>
          <a:sy n="66" d="100"/>
        </p:scale>
        <p:origin x="144" y="-12400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Zhaoshuo Li" userId="bc02255a-454a-40db-9793-0e576ed79b98" providerId="ADAL" clId="{308AF286-3A64-4A67-AB8C-699F9035CA1A}"/>
    <pc:docChg chg="custSel modSld">
      <pc:chgData name="Max Zhaoshuo Li" userId="bc02255a-454a-40db-9793-0e576ed79b98" providerId="ADAL" clId="{308AF286-3A64-4A67-AB8C-699F9035CA1A}" dt="2019-05-13T13:54:15.247" v="1425" actId="20577"/>
      <pc:docMkLst>
        <pc:docMk/>
      </pc:docMkLst>
      <pc:sldChg chg="addSp delSp modSp">
        <pc:chgData name="Max Zhaoshuo Li" userId="bc02255a-454a-40db-9793-0e576ed79b98" providerId="ADAL" clId="{308AF286-3A64-4A67-AB8C-699F9035CA1A}" dt="2019-05-13T13:54:15.247" v="1425" actId="20577"/>
        <pc:sldMkLst>
          <pc:docMk/>
          <pc:sldMk cId="2679055090" sldId="258"/>
        </pc:sldMkLst>
        <pc:spChg chg="mod">
          <ac:chgData name="Max Zhaoshuo Li" userId="bc02255a-454a-40db-9793-0e576ed79b98" providerId="ADAL" clId="{308AF286-3A64-4A67-AB8C-699F9035CA1A}" dt="2019-05-13T13:39:48.370" v="769" actId="1036"/>
          <ac:spMkLst>
            <pc:docMk/>
            <pc:sldMk cId="2679055090" sldId="258"/>
            <ac:spMk id="4" creationId="{E0010904-052C-494D-A146-1B8C0D86BC3C}"/>
          </ac:spMkLst>
        </pc:spChg>
        <pc:spChg chg="add del mod">
          <ac:chgData name="Max Zhaoshuo Li" userId="bc02255a-454a-40db-9793-0e576ed79b98" providerId="ADAL" clId="{308AF286-3A64-4A67-AB8C-699F9035CA1A}" dt="2019-05-13T13:37:32.525" v="630" actId="478"/>
          <ac:spMkLst>
            <pc:docMk/>
            <pc:sldMk cId="2679055090" sldId="258"/>
            <ac:spMk id="5" creationId="{3CBF9069-2B20-46A4-8CF9-61C5FFE3221A}"/>
          </ac:spMkLst>
        </pc:spChg>
        <pc:spChg chg="add del mod">
          <ac:chgData name="Max Zhaoshuo Li" userId="bc02255a-454a-40db-9793-0e576ed79b98" providerId="ADAL" clId="{308AF286-3A64-4A67-AB8C-699F9035CA1A}" dt="2019-05-13T13:44:35.210" v="1036" actId="478"/>
          <ac:spMkLst>
            <pc:docMk/>
            <pc:sldMk cId="2679055090" sldId="258"/>
            <ac:spMk id="6" creationId="{055BEE4B-0014-4745-966C-F2C6A76C8C96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7" creationId="{6208C8D6-3281-4B81-BF67-193E96E8C659}"/>
          </ac:spMkLst>
        </pc:spChg>
        <pc:spChg chg="add mod">
          <ac:chgData name="Max Zhaoshuo Li" userId="bc02255a-454a-40db-9793-0e576ed79b98" providerId="ADAL" clId="{308AF286-3A64-4A67-AB8C-699F9035CA1A}" dt="2019-05-13T13:36:26.871" v="524" actId="20577"/>
          <ac:spMkLst>
            <pc:docMk/>
            <pc:sldMk cId="2679055090" sldId="258"/>
            <ac:spMk id="8" creationId="{6DA01523-E99E-432E-BE51-DAC3A197F025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9" creationId="{10EEA099-9A6D-482E-8A34-1BA439823541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10" creationId="{678E0691-3C00-4D36-9680-4C140EEF011E}"/>
          </ac:spMkLst>
        </pc:spChg>
        <pc:spChg chg="add mod">
          <ac:chgData name="Max Zhaoshuo Li" userId="bc02255a-454a-40db-9793-0e576ed79b98" providerId="ADAL" clId="{308AF286-3A64-4A67-AB8C-699F9035CA1A}" dt="2019-05-13T13:37:59.242" v="658" actId="1035"/>
          <ac:spMkLst>
            <pc:docMk/>
            <pc:sldMk cId="2679055090" sldId="258"/>
            <ac:spMk id="11" creationId="{C7F3E9F5-421B-4612-8166-A1700DD11FBE}"/>
          </ac:spMkLst>
        </pc:spChg>
        <pc:spChg chg="add mod">
          <ac:chgData name="Max Zhaoshuo Li" userId="bc02255a-454a-40db-9793-0e576ed79b98" providerId="ADAL" clId="{308AF286-3A64-4A67-AB8C-699F9035CA1A}" dt="2019-05-13T13:36:00.256" v="511" actId="255"/>
          <ac:spMkLst>
            <pc:docMk/>
            <pc:sldMk cId="2679055090" sldId="258"/>
            <ac:spMk id="12" creationId="{89A46813-CF4D-4358-A1DE-A16BA400D8AD}"/>
          </ac:spMkLst>
        </pc:spChg>
        <pc:spChg chg="add mod">
          <ac:chgData name="Max Zhaoshuo Li" userId="bc02255a-454a-40db-9793-0e576ed79b98" providerId="ADAL" clId="{308AF286-3A64-4A67-AB8C-699F9035CA1A}" dt="2019-05-13T13:36:47.160" v="547" actId="20577"/>
          <ac:spMkLst>
            <pc:docMk/>
            <pc:sldMk cId="2679055090" sldId="258"/>
            <ac:spMk id="13" creationId="{3E04B6B1-1F64-4935-B71C-FA8E72A727DE}"/>
          </ac:spMkLst>
        </pc:spChg>
        <pc:spChg chg="add mod ord">
          <ac:chgData name="Max Zhaoshuo Li" userId="bc02255a-454a-40db-9793-0e576ed79b98" providerId="ADAL" clId="{308AF286-3A64-4A67-AB8C-699F9035CA1A}" dt="2019-05-13T13:54:15.247" v="1425" actId="20577"/>
          <ac:spMkLst>
            <pc:docMk/>
            <pc:sldMk cId="2679055090" sldId="258"/>
            <ac:spMk id="14" creationId="{AFB6CE3A-39BD-4224-B787-4231BFF64518}"/>
          </ac:spMkLst>
        </pc:spChg>
        <pc:spChg chg="add del mod">
          <ac:chgData name="Max Zhaoshuo Li" userId="bc02255a-454a-40db-9793-0e576ed79b98" providerId="ADAL" clId="{308AF286-3A64-4A67-AB8C-699F9035CA1A}" dt="2019-05-13T13:46:00.043" v="1062" actId="478"/>
          <ac:spMkLst>
            <pc:docMk/>
            <pc:sldMk cId="2679055090" sldId="258"/>
            <ac:spMk id="15" creationId="{2C8634AF-D071-496D-B5AD-5F6B6ADB7E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1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55FC24-432D-4ABD-834F-1B2044EA5247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Watermark of Johns Hopkins University shield logo.">
            <a:extLst>
              <a:ext uri="{FF2B5EF4-FFF2-40B4-BE49-F238E27FC236}">
                <a16:creationId xmlns:a16="http://schemas.microsoft.com/office/drawing/2014/main" id="{FD25AA58-31F5-4EF6-9FFB-010207414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9E9BD0-71A0-4227-A783-E5769A5E08A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1" name="Picture 6" descr="Image result for jhu logo">
              <a:extLst>
                <a:ext uri="{FF2B5EF4-FFF2-40B4-BE49-F238E27FC236}">
                  <a16:creationId xmlns:a16="http://schemas.microsoft.com/office/drawing/2014/main" id="{2AC1D211-D0A5-441E-AED5-E89D8CFF5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jhu whiting logo">
              <a:extLst>
                <a:ext uri="{FF2B5EF4-FFF2-40B4-BE49-F238E27FC236}">
                  <a16:creationId xmlns:a16="http://schemas.microsoft.com/office/drawing/2014/main" id="{52F75E1E-E0B2-4D0F-816B-A2A4A5819F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71490" y="2709544"/>
            <a:ext cx="29332233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 hasCustomPrompt="1"/>
          </p:nvPr>
        </p:nvSpPr>
        <p:spPr>
          <a:xfrm>
            <a:off x="471490" y="7096760"/>
            <a:ext cx="29332233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540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002C76"/>
              </a:buClr>
              <a:buSzPts val="3200"/>
              <a:buFont typeface="Helvetica Neue"/>
              <a:buNone/>
              <a:defRPr sz="3600" b="1" i="0" u="none" strike="noStrike" cap="none">
                <a:solidFill>
                  <a:srgbClr val="002D72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Spring 2019 – CS 462/682 Machine Learning: Deep Learning – Final Course Projects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71489" y="5445760"/>
            <a:ext cx="2933223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13" name="Picture 2" descr="Image result for intuitive surgical">
            <a:extLst>
              <a:ext uri="{FF2B5EF4-FFF2-40B4-BE49-F238E27FC236}">
                <a16:creationId xmlns:a16="http://schemas.microsoft.com/office/drawing/2014/main" id="{BDD8C4BB-A913-41DC-9A50-A22456DD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DF306-FBB1-47CD-BC8C-0E7202D5E194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mark of Johns Hopkins University shield logo.">
            <a:extLst>
              <a:ext uri="{FF2B5EF4-FFF2-40B4-BE49-F238E27FC236}">
                <a16:creationId xmlns:a16="http://schemas.microsoft.com/office/drawing/2014/main" id="{45DFBFA6-2531-41E5-89EF-D258A258A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0443D-EC6E-4EF8-810C-C22A3D57140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6" name="Picture 6" descr="Image result for jhu logo">
              <a:extLst>
                <a:ext uri="{FF2B5EF4-FFF2-40B4-BE49-F238E27FC236}">
                  <a16:creationId xmlns:a16="http://schemas.microsoft.com/office/drawing/2014/main" id="{4E077278-3E0E-400E-B9CC-FC6BE95A35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Image result for jhu whiting logo">
              <a:extLst>
                <a:ext uri="{FF2B5EF4-FFF2-40B4-BE49-F238E27FC236}">
                  <a16:creationId xmlns:a16="http://schemas.microsoft.com/office/drawing/2014/main" id="{3ECE1876-0A43-478D-ABCE-B3A64218A3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intuitive surgical">
            <a:extLst>
              <a:ext uri="{FF2B5EF4-FFF2-40B4-BE49-F238E27FC236}">
                <a16:creationId xmlns:a16="http://schemas.microsoft.com/office/drawing/2014/main" id="{912C7830-56B8-443D-B3E3-46E433AD0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3DF9-8F2C-4F83-AF99-E1C4CDB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Segmentation for Surgical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22B3-059D-4BFA-B938-7532794D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90" y="7390673"/>
            <a:ext cx="29332233" cy="1016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10904-052C-494D-A146-1B8C0D86BC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1489" y="5598160"/>
            <a:ext cx="23059071" cy="1524000"/>
          </a:xfrm>
        </p:spPr>
        <p:txBody>
          <a:bodyPr/>
          <a:lstStyle/>
          <a:p>
            <a:r>
              <a:rPr lang="en-US" dirty="0"/>
              <a:t>Hao Ding, </a:t>
            </a:r>
            <a:r>
              <a:rPr lang="en-US" dirty="0" err="1"/>
              <a:t>Mingyi</a:t>
            </a:r>
            <a:r>
              <a:rPr lang="en-US" dirty="0"/>
              <a:t> Zheng, Zhaoshuo Li				Mentor: </a:t>
            </a:r>
            <a:r>
              <a:rPr lang="en-US" dirty="0" err="1"/>
              <a:t>Yeping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8C8D6-3281-4B81-BF67-193E96E8C659}"/>
              </a:ext>
            </a:extLst>
          </p:cNvPr>
          <p:cNvSpPr/>
          <p:nvPr/>
        </p:nvSpPr>
        <p:spPr>
          <a:xfrm>
            <a:off x="1046163" y="8823376"/>
            <a:ext cx="13380932" cy="787985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3E9F5-421B-4612-8166-A1700DD11FBE}"/>
              </a:ext>
            </a:extLst>
          </p:cNvPr>
          <p:cNvSpPr txBox="1"/>
          <p:nvPr/>
        </p:nvSpPr>
        <p:spPr>
          <a:xfrm>
            <a:off x="1046163" y="9747751"/>
            <a:ext cx="13380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Robot-assisted surgeries are currently completely human teleoperated, given a prominent example of the da Vinci surgical robot developed by the Intuitive Surgical Inc. Being able to segment objects in a surgical scene will allow us to extend augmented reality and autonomy to robot-assisted surgeries. </a:t>
            </a:r>
          </a:p>
          <a:p>
            <a:endParaRPr lang="en-US" sz="2000" dirty="0"/>
          </a:p>
          <a:p>
            <a:r>
              <a:rPr lang="en-US" altLang="zh-CN" sz="2000" dirty="0"/>
              <a:t>W</a:t>
            </a:r>
            <a:r>
              <a:rPr lang="en-US" sz="2000" dirty="0"/>
              <a:t>e proposed an architecture design named </a:t>
            </a:r>
            <a:r>
              <a:rPr lang="en-US" sz="2000" i="1" dirty="0"/>
              <a:t>Super-Label </a:t>
            </a:r>
            <a:r>
              <a:rPr lang="en-US" sz="2000" dirty="0"/>
              <a:t>which can improve the segmentation result, and a data splitting method named </a:t>
            </a:r>
            <a:r>
              <a:rPr lang="en-US" sz="2000" i="1" dirty="0"/>
              <a:t>Mini-Data</a:t>
            </a:r>
            <a:r>
              <a:rPr lang="en-US" sz="2000" dirty="0"/>
              <a:t> to encourage the diversity of data. We have demonstrated the efficacy of our approaches with a mean dice score of </a:t>
            </a:r>
            <a:r>
              <a:rPr lang="en-US" sz="2000" b="1" dirty="0"/>
              <a:t>0.78</a:t>
            </a:r>
            <a:r>
              <a:rPr lang="en-US" sz="2000" dirty="0"/>
              <a:t> on only </a:t>
            </a:r>
            <a:r>
              <a:rPr lang="en-US" sz="2000" b="1" dirty="0"/>
              <a:t>20%</a:t>
            </a:r>
            <a:r>
              <a:rPr lang="en-US" sz="2000" dirty="0"/>
              <a:t> of the total data. Our network generalizes well on unseen test data without </a:t>
            </a:r>
            <a:r>
              <a:rPr lang="en-US" sz="2000" dirty="0" err="1"/>
              <a:t>ovefitting</a:t>
            </a:r>
            <a:r>
              <a:rPr lang="en-US" sz="2000" dirty="0"/>
              <a:t> compared to previous year’s winner. </a:t>
            </a:r>
          </a:p>
          <a:p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4B6B1-1F64-4935-B71C-FA8E72A727DE}"/>
              </a:ext>
            </a:extLst>
          </p:cNvPr>
          <p:cNvSpPr/>
          <p:nvPr/>
        </p:nvSpPr>
        <p:spPr>
          <a:xfrm>
            <a:off x="1040604" y="12485898"/>
            <a:ext cx="13386491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lang="en-US" sz="4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E2E73-D308-4919-8C71-96CF99CF12CA}"/>
              </a:ext>
            </a:extLst>
          </p:cNvPr>
          <p:cNvGrpSpPr/>
          <p:nvPr/>
        </p:nvGrpSpPr>
        <p:grpSpPr>
          <a:xfrm>
            <a:off x="15911855" y="33123803"/>
            <a:ext cx="13386491" cy="2170106"/>
            <a:chOff x="15911855" y="30902890"/>
            <a:chExt cx="13386491" cy="21701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E0691-3C00-4D36-9680-4C140EEF011E}"/>
                </a:ext>
              </a:extLst>
            </p:cNvPr>
            <p:cNvSpPr/>
            <p:nvPr/>
          </p:nvSpPr>
          <p:spPr>
            <a:xfrm>
              <a:off x="15911855" y="30902890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Future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426E6-F5CC-CD47-A777-A3B75D94B2BA}"/>
                </a:ext>
              </a:extLst>
            </p:cNvPr>
            <p:cNvSpPr txBox="1"/>
            <p:nvPr/>
          </p:nvSpPr>
          <p:spPr>
            <a:xfrm>
              <a:off x="15911855" y="31749557"/>
              <a:ext cx="133864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Future Direction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3D U-Net, by incorporating temporal information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Performance against the full resolution images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Quantitative evaluation against test data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829B5-0793-8D49-A019-40DDACFD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72" y="16949258"/>
            <a:ext cx="5032023" cy="1965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74E85C-80D7-914D-B4AD-171AE3B698BC}"/>
              </a:ext>
            </a:extLst>
          </p:cNvPr>
          <p:cNvSpPr txBox="1"/>
          <p:nvPr/>
        </p:nvSpPr>
        <p:spPr>
          <a:xfrm>
            <a:off x="1040603" y="13620181"/>
            <a:ext cx="13433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U-Net [</a:t>
            </a:r>
            <a:r>
              <a:rPr lang="en-US" altLang="zh-CN" sz="2000" dirty="0"/>
              <a:t>1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an encoder-decoder design, with the idea being low dimensionality latent representation can be blown up to high-level classification result. A simplified </a:t>
            </a:r>
            <a:r>
              <a:rPr lang="en-US" altLang="zh-CN" sz="2000" dirty="0"/>
              <a:t>U-Net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max-pooling</a:t>
            </a:r>
            <a:r>
              <a:rPr lang="zh-CN" altLang="en-US" sz="2000" dirty="0"/>
              <a:t> </a:t>
            </a:r>
            <a:r>
              <a:rPr lang="en-US" altLang="zh-CN" sz="2000" dirty="0"/>
              <a:t>layers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up-conv</a:t>
            </a:r>
            <a:r>
              <a:rPr lang="zh-CN" altLang="en-US" sz="2000" dirty="0"/>
              <a:t> </a:t>
            </a:r>
            <a:r>
              <a:rPr lang="en-US" altLang="zh-CN" sz="2000" dirty="0"/>
              <a:t>layers.</a:t>
            </a:r>
          </a:p>
          <a:p>
            <a:endParaRPr lang="en-US" sz="2000" dirty="0"/>
          </a:p>
          <a:p>
            <a:r>
              <a:rPr lang="en-US" sz="2000" dirty="0"/>
              <a:t>AlbuNet34 [</a:t>
            </a:r>
            <a:r>
              <a:rPr lang="en-US" altLang="zh-CN" sz="2000" dirty="0"/>
              <a:t>2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U-Net, except that after down-sampling, the fully-connected layers in the bottleneck part of the network is replaced with a pre-trained ResNet34 before the fully-connected layers. </a:t>
            </a:r>
          </a:p>
          <a:p>
            <a:endParaRPr lang="en-US" sz="2000" dirty="0"/>
          </a:p>
          <a:p>
            <a:r>
              <a:rPr lang="en-US" sz="2000" dirty="0"/>
              <a:t>DeepLabV3+ [</a:t>
            </a:r>
            <a:r>
              <a:rPr lang="en-US" altLang="zh-CN" sz="2000" dirty="0"/>
              <a:t>3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use </a:t>
            </a:r>
            <a:r>
              <a:rPr lang="en-US" altLang="zh-CN" sz="2000" dirty="0"/>
              <a:t>a</a:t>
            </a:r>
            <a:r>
              <a:rPr lang="en-US" sz="2000" dirty="0"/>
              <a:t> tunable dilated convolution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sz="2000" dirty="0"/>
              <a:t>ASPP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sz="2000" dirty="0"/>
              <a:t>kip-connections to concatenate encoding and decoding features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ResNet101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backbone.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105F0B-E6C4-8247-A525-8D1337B3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48" y="16911367"/>
            <a:ext cx="3876749" cy="22895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C8C08-9A69-ED43-AFF5-EAE95CBB6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50" y="16981713"/>
            <a:ext cx="4382115" cy="2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7FD849-463F-48BC-A3C3-C0E22AA86576}"/>
              </a:ext>
            </a:extLst>
          </p:cNvPr>
          <p:cNvGrpSpPr/>
          <p:nvPr/>
        </p:nvGrpSpPr>
        <p:grpSpPr>
          <a:xfrm>
            <a:off x="15846723" y="35589312"/>
            <a:ext cx="13473617" cy="4381341"/>
            <a:chOff x="15824728" y="35463844"/>
            <a:chExt cx="13473617" cy="43813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A46813-CF4D-4358-A1DE-A16BA400D8AD}"/>
                </a:ext>
              </a:extLst>
            </p:cNvPr>
            <p:cNvSpPr/>
            <p:nvPr/>
          </p:nvSpPr>
          <p:spPr>
            <a:xfrm>
              <a:off x="15911855" y="35463844"/>
              <a:ext cx="13386490" cy="812801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References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0C1D9F-66BD-F742-A05A-29F19D76294A}"/>
                </a:ext>
              </a:extLst>
            </p:cNvPr>
            <p:cNvSpPr/>
            <p:nvPr/>
          </p:nvSpPr>
          <p:spPr>
            <a:xfrm>
              <a:off x="15824728" y="36367310"/>
              <a:ext cx="13386490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1</a:t>
              </a:r>
              <a:r>
                <a:rPr lang="en-US" sz="2000" dirty="0">
                  <a:latin typeface="+mn-lt"/>
                </a:rPr>
                <a:t>]  O. </a:t>
              </a:r>
              <a:r>
                <a:rPr lang="en-US" sz="2000" dirty="0" err="1">
                  <a:latin typeface="+mn-lt"/>
                </a:rPr>
                <a:t>Ronneberger</a:t>
              </a:r>
              <a:r>
                <a:rPr lang="en-US" sz="2000" dirty="0">
                  <a:latin typeface="+mn-lt"/>
                </a:rPr>
                <a:t>, P. Fischer, and T. </a:t>
              </a:r>
              <a:r>
                <a:rPr lang="en-US" sz="2000" dirty="0" err="1">
                  <a:latin typeface="+mn-lt"/>
                </a:rPr>
                <a:t>Brox</a:t>
              </a:r>
              <a:r>
                <a:rPr lang="en-US" sz="2000" dirty="0">
                  <a:latin typeface="+mn-lt"/>
                </a:rPr>
                <a:t>, “U-net: Convolutional net- works for biomedical image segmentation,” in </a:t>
              </a:r>
              <a:r>
                <a:rPr lang="en-US" sz="2000" i="1" dirty="0">
                  <a:latin typeface="+mn-lt"/>
                </a:rPr>
                <a:t>International Confer- </a:t>
              </a:r>
              <a:r>
                <a:rPr lang="en-US" sz="2000" i="1" dirty="0" err="1">
                  <a:latin typeface="+mn-lt"/>
                </a:rPr>
                <a:t>ence</a:t>
              </a:r>
              <a:r>
                <a:rPr lang="en-US" sz="2000" i="1" dirty="0">
                  <a:latin typeface="+mn-lt"/>
                </a:rPr>
                <a:t> on Medical image computing and computer-assisted intervention</a:t>
              </a:r>
              <a:r>
                <a:rPr lang="en-US" sz="2000" dirty="0">
                  <a:latin typeface="+mn-lt"/>
                </a:rPr>
                <a:t>. Springer, 2015, pp. 234–241.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2</a:t>
              </a:r>
              <a:r>
                <a:rPr lang="en-US" sz="2000" dirty="0">
                  <a:latin typeface="+mn-lt"/>
                </a:rPr>
                <a:t>]  A. A. Shvets, V. I. </a:t>
              </a:r>
              <a:r>
                <a:rPr lang="en-US" sz="2000" dirty="0" err="1">
                  <a:latin typeface="+mn-lt"/>
                </a:rPr>
                <a:t>Iglovikov</a:t>
              </a:r>
              <a:r>
                <a:rPr lang="en-US" sz="2000" dirty="0">
                  <a:latin typeface="+mn-lt"/>
                </a:rPr>
                <a:t>, A. </a:t>
              </a:r>
              <a:r>
                <a:rPr lang="en-US" sz="2000" dirty="0" err="1">
                  <a:latin typeface="+mn-lt"/>
                </a:rPr>
                <a:t>Rakhlin</a:t>
              </a:r>
              <a:r>
                <a:rPr lang="en-US" sz="2000" dirty="0">
                  <a:latin typeface="+mn-lt"/>
                </a:rPr>
                <a:t>, and A. A. Kalinin, “An- </a:t>
              </a:r>
              <a:r>
                <a:rPr lang="en-US" sz="2000" dirty="0" err="1">
                  <a:latin typeface="+mn-lt"/>
                </a:rPr>
                <a:t>giodysplasia</a:t>
              </a:r>
              <a:r>
                <a:rPr lang="en-US" sz="2000" dirty="0">
                  <a:latin typeface="+mn-lt"/>
                </a:rPr>
                <a:t> detection and localization using deep convolutional neural networks,” in </a:t>
              </a:r>
              <a:r>
                <a:rPr lang="en-US" sz="2000" i="1" dirty="0">
                  <a:latin typeface="+mn-lt"/>
                </a:rPr>
                <a:t>2018 17th IEEE International Conference on Machine Learning and Applications (ICMLA)</a:t>
              </a:r>
              <a:r>
                <a:rPr lang="en-US" sz="2000" dirty="0">
                  <a:latin typeface="+mn-lt"/>
                </a:rPr>
                <a:t>. IEEE, 2018, pp. 612–617.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3</a:t>
              </a:r>
              <a:r>
                <a:rPr lang="en-US" sz="2000" dirty="0">
                  <a:latin typeface="+mn-lt"/>
                </a:rPr>
                <a:t>]  L.-</a:t>
              </a:r>
              <a:r>
                <a:rPr lang="en-US" sz="2000" dirty="0" err="1">
                  <a:latin typeface="+mn-lt"/>
                </a:rPr>
                <a:t>C.Chen,Y.Zhu,G.Papandreou,F.Schroff,andH.Adam,“Encoder</a:t>
              </a:r>
              <a:r>
                <a:rPr lang="en-US" sz="2000" dirty="0">
                  <a:latin typeface="+mn-lt"/>
                </a:rPr>
                <a:t>- decoder with </a:t>
              </a:r>
              <a:r>
                <a:rPr lang="en-US" sz="2000" dirty="0" err="1">
                  <a:latin typeface="+mn-lt"/>
                </a:rPr>
                <a:t>atrous</a:t>
              </a:r>
              <a:r>
                <a:rPr lang="en-US" sz="2000" dirty="0">
                  <a:latin typeface="+mn-lt"/>
                </a:rPr>
                <a:t> separable convolution for semantic image </a:t>
              </a:r>
              <a:r>
                <a:rPr lang="en-US" sz="2000" dirty="0" err="1">
                  <a:latin typeface="+mn-lt"/>
                </a:rPr>
                <a:t>segmen</a:t>
              </a:r>
              <a:r>
                <a:rPr lang="en-US" sz="2000" dirty="0">
                  <a:latin typeface="+mn-lt"/>
                </a:rPr>
                <a:t>- </a:t>
              </a:r>
              <a:r>
                <a:rPr lang="en-US" sz="2000" dirty="0" err="1">
                  <a:latin typeface="+mn-lt"/>
                </a:rPr>
                <a:t>tation</a:t>
              </a:r>
              <a:r>
                <a:rPr lang="en-US" sz="2000" dirty="0">
                  <a:latin typeface="+mn-lt"/>
                </a:rPr>
                <a:t>,” in </a:t>
              </a:r>
              <a:r>
                <a:rPr lang="en-US" sz="2000" i="1" dirty="0">
                  <a:latin typeface="+mn-lt"/>
                </a:rPr>
                <a:t>Proceedings of the European Conference on Computer Vision (ECCV)</a:t>
              </a:r>
              <a:r>
                <a:rPr lang="en-US" sz="2000" dirty="0">
                  <a:latin typeface="+mn-lt"/>
                </a:rPr>
                <a:t>, 2018, pp. 801–818.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4</a:t>
              </a:r>
              <a:r>
                <a:rPr lang="en-US" sz="2000" dirty="0">
                  <a:latin typeface="+mn-lt"/>
                </a:rPr>
                <a:t>]  B. Singh, H. Li, A. Sharma, and L. S. Davis, “R-fcn-3000 at 30fps: Decoupling detection and classification,” in </a:t>
              </a:r>
              <a:r>
                <a:rPr lang="en-US" sz="2000" i="1" dirty="0">
                  <a:latin typeface="+mn-lt"/>
                </a:rPr>
                <a:t>Proceedings of the IEEE Conference on Computer Vision and Pattern Recognition</a:t>
              </a:r>
              <a:r>
                <a:rPr lang="en-US" sz="2000" dirty="0">
                  <a:latin typeface="+mn-lt"/>
                </a:rPr>
                <a:t>, 2018, pp. 1081–1090. </a:t>
              </a:r>
              <a:endParaRPr lang="en-US" sz="2000" dirty="0">
                <a:effectLst/>
                <a:latin typeface="+mn-lt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76A6CCE-F009-1E4F-82F5-342E4DA979E0}"/>
              </a:ext>
            </a:extLst>
          </p:cNvPr>
          <p:cNvSpPr txBox="1"/>
          <p:nvPr/>
        </p:nvSpPr>
        <p:spPr>
          <a:xfrm>
            <a:off x="26408564" y="12341623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71D236-C66A-48D1-A884-7D5B518DCD1E}"/>
              </a:ext>
            </a:extLst>
          </p:cNvPr>
          <p:cNvGrpSpPr/>
          <p:nvPr/>
        </p:nvGrpSpPr>
        <p:grpSpPr>
          <a:xfrm>
            <a:off x="922817" y="20314515"/>
            <a:ext cx="13473619" cy="6389641"/>
            <a:chOff x="15824726" y="8823376"/>
            <a:chExt cx="13473619" cy="63896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B6CE3A-39BD-4224-B787-4231BFF64518}"/>
                </a:ext>
              </a:extLst>
            </p:cNvPr>
            <p:cNvSpPr txBox="1"/>
            <p:nvPr/>
          </p:nvSpPr>
          <p:spPr>
            <a:xfrm>
              <a:off x="15911855" y="10042371"/>
              <a:ext cx="9845067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  <a:ea typeface="Arial" charset="0"/>
                  <a:cs typeface="Arial" charset="0"/>
                </a:rPr>
                <a:t>MICCAI EndoVis2018: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13 sequences of video sampled at 5 Hz, each sequence containing 150 frames, totaling 1950 images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Surgical setting: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Partial nephrectomy in pig test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Classes:</a:t>
              </a:r>
              <a:r>
                <a:rPr lang="zh-CN" altLang="en-US" sz="2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2000" dirty="0">
                  <a:latin typeface="Arial" charset="0"/>
                  <a:cs typeface="Arial" charset="0"/>
                </a:rPr>
                <a:t>12 categories of objects 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shown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in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Figure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1</a:t>
              </a:r>
              <a:endParaRPr lang="en-US" sz="2000" dirty="0">
                <a:latin typeface="Arial" charset="0"/>
                <a:cs typeface="Arial" charset="0"/>
              </a:endParaRPr>
            </a:p>
            <a:p>
              <a:pPr marL="342900" lvl="7" indent="-342900">
                <a:buFont typeface="+mj-lt"/>
                <a:buAutoNum type="arabicPeriod"/>
              </a:pP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  <a:p>
              <a:pPr lvl="7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Augmentation</a:t>
              </a:r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:</a:t>
              </a:r>
              <a:endParaRPr lang="en-US" sz="3000" dirty="0">
                <a:latin typeface="Arial" charset="0"/>
                <a:ea typeface="Arial" charset="0"/>
                <a:cs typeface="Arial" charset="0"/>
              </a:endParaRP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Horizontal flip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Affine transformation with 0.1 scale limit, 0.1 shift limit and 30 degrees rotation limit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Cutout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Image Augmentation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brightness, Random Gamma, Random Contrast, Random HSV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spotlight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Motion blur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endParaRPr 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01523-E99E-432E-BE51-DAC3A197F025}"/>
                </a:ext>
              </a:extLst>
            </p:cNvPr>
            <p:cNvSpPr/>
            <p:nvPr/>
          </p:nvSpPr>
          <p:spPr>
            <a:xfrm>
              <a:off x="15824726" y="8823376"/>
              <a:ext cx="13386492" cy="787985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and Augmentation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B89477-ABA7-9D41-8975-40E8269D7B25}"/>
                </a:ext>
              </a:extLst>
            </p:cNvPr>
            <p:cNvSpPr txBox="1"/>
            <p:nvPr/>
          </p:nvSpPr>
          <p:spPr>
            <a:xfrm>
              <a:off x="25838744" y="13483315"/>
              <a:ext cx="3459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Object</a:t>
              </a:r>
              <a:r>
                <a:rPr lang="zh-CN" altLang="en-US" dirty="0"/>
                <a:t> </a:t>
              </a:r>
              <a:r>
                <a:rPr lang="en-US" altLang="zh-CN" dirty="0"/>
                <a:t>classes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 err="1"/>
                <a:t>EndoVis</a:t>
              </a:r>
              <a:r>
                <a:rPr lang="zh-CN" altLang="en-US" dirty="0"/>
                <a:t> </a:t>
              </a:r>
              <a:r>
                <a:rPr lang="en-US" altLang="zh-CN" dirty="0"/>
                <a:t>2018</a:t>
              </a:r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3F315B-B6FB-834E-ABDA-E5B9C673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46145" y="10069000"/>
              <a:ext cx="2444801" cy="341917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2834904" y="1923374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21C04F-8DD9-7C4D-BE7D-71E8E80E9CAB}"/>
              </a:ext>
            </a:extLst>
          </p:cNvPr>
          <p:cNvSpPr txBox="1"/>
          <p:nvPr/>
        </p:nvSpPr>
        <p:spPr>
          <a:xfrm>
            <a:off x="7417084" y="1927127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 err="1"/>
              <a:t>AlbuNet</a:t>
            </a:r>
            <a:endParaRPr lang="en-US" dirty="0"/>
          </a:p>
        </p:txBody>
      </p:sp>
      <p:sp>
        <p:nvSpPr>
          <p:cNvPr id="85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11553282" y="19306098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DeepLabV3+</a:t>
            </a:r>
            <a:endParaRPr lang="en-US" dirty="0"/>
          </a:p>
        </p:txBody>
      </p:sp>
      <p:sp>
        <p:nvSpPr>
          <p:cNvPr id="86" name="TextBox 81">
            <a:extLst>
              <a:ext uri="{FF2B5EF4-FFF2-40B4-BE49-F238E27FC236}">
                <a16:creationId xmlns:a16="http://schemas.microsoft.com/office/drawing/2014/main" id="{C0C25701-63B2-014B-B9EA-759CE786C833}"/>
              </a:ext>
            </a:extLst>
          </p:cNvPr>
          <p:cNvSpPr txBox="1"/>
          <p:nvPr/>
        </p:nvSpPr>
        <p:spPr>
          <a:xfrm>
            <a:off x="6190072" y="33007324"/>
            <a:ext cx="272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Network+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B8EB7-D9C0-438F-A8CA-1EE409D12D9F}"/>
              </a:ext>
            </a:extLst>
          </p:cNvPr>
          <p:cNvGrpSpPr/>
          <p:nvPr/>
        </p:nvGrpSpPr>
        <p:grpSpPr>
          <a:xfrm>
            <a:off x="920205" y="26864255"/>
            <a:ext cx="13478846" cy="15771031"/>
            <a:chOff x="15732372" y="15010699"/>
            <a:chExt cx="13478846" cy="1577103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F8E264-7DCD-5241-844C-C4BD640E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4727" y="16121547"/>
              <a:ext cx="13386491" cy="483017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/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 i="1" dirty="0"/>
                    <a:t>Super-Label</a:t>
                  </a:r>
                  <a:endParaRPr lang="en-US" sz="3000" b="1" i="1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Adopted </a:t>
                  </a:r>
                  <a:r>
                    <a:rPr lang="en-US" altLang="zh-CN" sz="2000" dirty="0"/>
                    <a:t>from [4],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we i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ntroducing prior semantic information which specifies which classes are similar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1"/>
                      </a:solidFill>
                    </a:rPr>
                    <a:t>Prior information is used in loss function to make learning more efficient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latin typeface="+mj-lt"/>
                    </a:rPr>
                    <a:t>Achieved by adding two different classification layers - super and sub - in the network,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sz="2000" dirty="0">
                      <a:latin typeface="+mj-lt"/>
                    </a:rPr>
                    <a:t>with the same encoding and decoding path (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4)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Inference time, super and sub scores are multiplied to assign the class with maximum value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     where s is the score, j is the j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sub class under 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i</a:t>
                  </a:r>
                  <a:r>
                    <a:rPr lang="en-US" altLang="zh-CN" sz="2000" dirty="0" err="1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super class. </a:t>
                  </a:r>
                  <a:endParaRPr lang="en-US" altLang="zh-CN" sz="2000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 our experiment, there are two super classes: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Tool with sublabels [1,2,3,6,7,8,9,11]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in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1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Background with sublabels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/>
                    <a:t>[0,4,5,10] in Figure 1</a:t>
                  </a: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  <a:blipFill>
                  <a:blip r:embed="rId7"/>
                  <a:stretch>
                    <a:fillRect l="-668" t="-1629" b="-16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DBA679-1094-5B43-BEA1-53BDA1D97CC9}"/>
                </a:ext>
              </a:extLst>
            </p:cNvPr>
            <p:cNvSpPr/>
            <p:nvPr/>
          </p:nvSpPr>
          <p:spPr>
            <a:xfrm>
              <a:off x="15732372" y="15010699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Methodology</a:t>
              </a:r>
              <a:endPara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714556-4C1C-D740-ACB6-BE120DD25E0A}"/>
                </a:ext>
              </a:extLst>
            </p:cNvPr>
            <p:cNvSpPr/>
            <p:nvPr/>
          </p:nvSpPr>
          <p:spPr>
            <a:xfrm>
              <a:off x="15806898" y="25289320"/>
              <a:ext cx="13386490" cy="3200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/>
                <a:t>Mini-Data</a:t>
              </a:r>
              <a:endParaRPr lang="en-US" sz="3000" b="1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Challeng</a:t>
              </a:r>
              <a:r>
                <a:rPr lang="en-US" altLang="zh-CN" sz="2000" dirty="0"/>
                <a:t>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predict</a:t>
              </a:r>
              <a:r>
                <a:rPr lang="zh-CN" altLang="en-US" sz="2000" dirty="0"/>
                <a:t> </a:t>
              </a:r>
              <a:r>
                <a:rPr lang="en-US" sz="2000" dirty="0"/>
                <a:t>an object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never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seen</a:t>
              </a:r>
              <a:r>
                <a:rPr lang="en-US" sz="2000" dirty="0"/>
                <a:t> </a:t>
              </a:r>
              <a:r>
                <a:rPr lang="en-US" altLang="zh-CN" sz="2000" dirty="0"/>
                <a:t>due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sz="2000" dirty="0"/>
                <a:t>the limited training data available (2235 image in total)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frames</a:t>
              </a:r>
              <a:r>
                <a:rPr lang="en-US" sz="2000" dirty="0"/>
                <a:t> from all video sequences and validate on other frames produce good result (dice=0.86, Table II row 4), indicating strong sign of overfitting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video sequences</a:t>
              </a:r>
              <a:r>
                <a:rPr lang="en-US" sz="2000" dirty="0"/>
                <a:t> and validate on other sequences produce bad result (dice=0.53, Table I row 3), indicating distinct distribution of data (Figure 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Thus, we proposed to split data and validation by sampling only 20% of a given video sequence and generalizing the network to the rest of 80% in order to include more diversity with the same amount of annotated data. </a:t>
              </a:r>
              <a:endParaRPr lang="en-US" sz="3600" dirty="0"/>
            </a:p>
            <a:p>
              <a:endParaRPr lang="en-US" sz="2400" dirty="0"/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91FA363-B64E-8F46-BB8A-173FA963D565}"/>
                </a:ext>
              </a:extLst>
            </p:cNvPr>
            <p:cNvGrpSpPr/>
            <p:nvPr/>
          </p:nvGrpSpPr>
          <p:grpSpPr>
            <a:xfrm>
              <a:off x="16435758" y="27942099"/>
              <a:ext cx="11979717" cy="2277519"/>
              <a:chOff x="16435758" y="27190988"/>
              <a:chExt cx="11979717" cy="2277519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13A26B0-5292-2740-9BB7-3B8B0DD44311}"/>
                  </a:ext>
                </a:extLst>
              </p:cNvPr>
              <p:cNvGrpSpPr/>
              <p:nvPr/>
            </p:nvGrpSpPr>
            <p:grpSpPr>
              <a:xfrm>
                <a:off x="16435758" y="27190988"/>
                <a:ext cx="11979717" cy="2277519"/>
                <a:chOff x="16017092" y="21330747"/>
                <a:chExt cx="12304547" cy="247487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5E946954-15E0-0C4E-B2BD-3E23DDCE8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017092" y="21338488"/>
                  <a:ext cx="3076594" cy="2461272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587BAAA-C0B9-774C-AD00-F518C8FB3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70280" y="21330747"/>
                  <a:ext cx="3076593" cy="246127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C5F5704-C897-A143-94BE-D11410629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93686" y="21344346"/>
                  <a:ext cx="3076594" cy="246127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8097D48E-CE37-0A42-9769-C197493D7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245046" y="21330760"/>
                  <a:ext cx="3076593" cy="2461275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A26250-969C-4545-9FB9-592A47458408}"/>
                  </a:ext>
                </a:extLst>
              </p:cNvPr>
              <p:cNvSpPr txBox="1"/>
              <p:nvPr/>
            </p:nvSpPr>
            <p:spPr>
              <a:xfrm>
                <a:off x="17732998" y="285080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EAF6546-7570-474F-9B06-06F60C199894}"/>
                  </a:ext>
                </a:extLst>
              </p:cNvPr>
              <p:cNvSpPr txBox="1"/>
              <p:nvPr/>
            </p:nvSpPr>
            <p:spPr>
              <a:xfrm>
                <a:off x="20727482" y="285164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055C65-4CE9-7642-93C7-4A2CCA930D81}"/>
                  </a:ext>
                </a:extLst>
              </p:cNvPr>
              <p:cNvSpPr txBox="1"/>
              <p:nvPr/>
            </p:nvSpPr>
            <p:spPr>
              <a:xfrm>
                <a:off x="26716451" y="28544666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27D9872-690C-564B-97BD-44E66BC2518A}"/>
                  </a:ext>
                </a:extLst>
              </p:cNvPr>
              <p:cNvSpPr txBox="1"/>
              <p:nvPr/>
            </p:nvSpPr>
            <p:spPr>
              <a:xfrm>
                <a:off x="23727665" y="28513669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1F45DA-108D-024E-8249-1065123BE16B}"/>
                </a:ext>
              </a:extLst>
            </p:cNvPr>
            <p:cNvSpPr txBox="1"/>
            <p:nvPr/>
          </p:nvSpPr>
          <p:spPr>
            <a:xfrm>
              <a:off x="16435758" y="30258510"/>
              <a:ext cx="11979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6:</a:t>
              </a:r>
              <a:r>
                <a:rPr lang="zh-CN" altLang="en-US" dirty="0"/>
                <a:t> </a:t>
              </a:r>
              <a:r>
                <a:rPr lang="en-US" altLang="zh-CN" dirty="0"/>
                <a:t>Example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from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with</a:t>
              </a:r>
              <a:r>
                <a:rPr lang="zh-CN" altLang="en-US" dirty="0"/>
                <a:t> </a:t>
              </a:r>
              <a:r>
                <a:rPr lang="en-US" altLang="zh-CN" dirty="0"/>
                <a:t>objects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interest</a:t>
              </a:r>
              <a:r>
                <a:rPr lang="zh-CN" altLang="en-US" dirty="0"/>
                <a:t> </a:t>
              </a:r>
              <a:r>
                <a:rPr lang="en-US" altLang="zh-CN" dirty="0"/>
                <a:t>enclosed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/>
                <a:t>blue</a:t>
              </a:r>
              <a:r>
                <a:rPr lang="zh-CN" altLang="en-US" dirty="0"/>
                <a:t> </a:t>
              </a:r>
              <a:r>
                <a:rPr lang="en-US" altLang="zh-CN" dirty="0"/>
                <a:t>rectangles.</a:t>
              </a:r>
              <a:r>
                <a:rPr lang="zh-CN" altLang="en-US" dirty="0"/>
                <a:t> </a:t>
              </a:r>
              <a:r>
                <a:rPr lang="en-US" altLang="zh-CN" dirty="0"/>
                <a:t>(a)(b)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suction</a:t>
              </a:r>
              <a:r>
                <a:rPr lang="zh-CN" altLang="en-US" dirty="0"/>
                <a:t> </a:t>
              </a:r>
              <a:r>
                <a:rPr lang="en-US" altLang="zh-CN" dirty="0"/>
                <a:t>tool,</a:t>
              </a:r>
              <a:r>
                <a:rPr lang="zh-CN" altLang="en-US" dirty="0"/>
                <a:t> </a:t>
              </a:r>
              <a:r>
                <a:rPr lang="en-US" altLang="zh-CN" dirty="0"/>
                <a:t>(c)(d)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ultrasound</a:t>
              </a:r>
              <a:r>
                <a:rPr lang="zh-CN" altLang="en-US" dirty="0"/>
                <a:t> </a:t>
              </a:r>
              <a:r>
                <a:rPr lang="en-US" altLang="zh-CN" dirty="0"/>
                <a:t>probe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0EEA099-9A6D-482E-8A34-1BA439823541}"/>
              </a:ext>
            </a:extLst>
          </p:cNvPr>
          <p:cNvSpPr/>
          <p:nvPr/>
        </p:nvSpPr>
        <p:spPr>
          <a:xfrm>
            <a:off x="15772077" y="8815664"/>
            <a:ext cx="13386490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 and Result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2A7D2D-BA0B-864A-BE77-BE1233CB3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93182" y="20751516"/>
            <a:ext cx="11759433" cy="24919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C48F6F1-FB66-3A48-A03F-35932FD7495B}"/>
              </a:ext>
            </a:extLst>
          </p:cNvPr>
          <p:cNvSpPr/>
          <p:nvPr/>
        </p:nvSpPr>
        <p:spPr>
          <a:xfrm>
            <a:off x="15754247" y="9745229"/>
            <a:ext cx="96063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Experiment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Hyper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Parameters: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shown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Figure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Data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Processing: resized to 320x256 from 1280x1024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Sequence Sample: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4,5,11</a:t>
            </a:r>
            <a:r>
              <a:rPr lang="zh-CN" altLang="en-US" sz="2000" dirty="0"/>
              <a:t> </a:t>
            </a:r>
            <a:r>
              <a:rPr lang="en-US" altLang="zh-CN" sz="2000" dirty="0"/>
              <a:t>left out 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 serves as lower limit</a:t>
            </a:r>
            <a:endParaRPr lang="en-US" altLang="zh-CN" sz="2000" dirty="0">
              <a:latin typeface="+mj-lt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Random Sample: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randomly leaving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frames out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</a:t>
            </a:r>
            <a:r>
              <a:rPr lang="zh-CN" altLang="en-US" sz="2000" dirty="0"/>
              <a:t> </a:t>
            </a:r>
            <a:r>
              <a:rPr lang="en-US" altLang="zh-CN" sz="2000" dirty="0"/>
              <a:t>serves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upper limit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Mini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uniformly</a:t>
            </a:r>
            <a:r>
              <a:rPr lang="zh-CN" altLang="en-US" sz="2000" dirty="0"/>
              <a:t> </a:t>
            </a:r>
            <a:r>
              <a:rPr lang="en-US" altLang="zh-CN" sz="2000" dirty="0"/>
              <a:t>sampled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1C1B3-F526-0342-A41C-38C28D43066C}"/>
              </a:ext>
            </a:extLst>
          </p:cNvPr>
          <p:cNvSpPr/>
          <p:nvPr/>
        </p:nvSpPr>
        <p:spPr>
          <a:xfrm>
            <a:off x="15691456" y="12106911"/>
            <a:ext cx="1331196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Super-Label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dice score of </a:t>
            </a:r>
            <a:r>
              <a:rPr lang="en-US" sz="2000" dirty="0" err="1">
                <a:latin typeface="+mj-lt"/>
              </a:rPr>
              <a:t>AlbuNet</a:t>
            </a:r>
            <a:r>
              <a:rPr lang="en-US" sz="2000" dirty="0">
                <a:latin typeface="+mj-lt"/>
              </a:rPr>
              <a:t> and DeepLabV3+ can be increased by </a:t>
            </a:r>
            <a:r>
              <a:rPr lang="en-US" sz="2000" b="1" dirty="0">
                <a:latin typeface="+mj-lt"/>
              </a:rPr>
              <a:t>0.09</a:t>
            </a:r>
            <a:r>
              <a:rPr lang="en-US" sz="2000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0.03</a:t>
            </a:r>
            <a:r>
              <a:rPr lang="en-US" sz="2000" dirty="0">
                <a:latin typeface="+mj-lt"/>
              </a:rPr>
              <a:t> with </a:t>
            </a:r>
            <a:r>
              <a:rPr lang="en-US" sz="2000" i="1" dirty="0">
                <a:latin typeface="+mj-lt"/>
              </a:rPr>
              <a:t>Super- Labe</a:t>
            </a:r>
            <a:r>
              <a:rPr lang="en-US" sz="2000" dirty="0">
                <a:latin typeface="+mj-lt"/>
              </a:rPr>
              <a:t>l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TABLE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extreme case, the </a:t>
            </a:r>
            <a:r>
              <a:rPr lang="en-US" sz="2000" i="1" dirty="0"/>
              <a:t>Super-Label </a:t>
            </a:r>
            <a:r>
              <a:rPr lang="en-US" sz="2000" dirty="0"/>
              <a:t>approach increase</a:t>
            </a:r>
            <a:r>
              <a:rPr lang="en-US" altLang="zh-CN" sz="2000" dirty="0"/>
              <a:t>s</a:t>
            </a:r>
            <a:r>
              <a:rPr lang="en-US" sz="2000" dirty="0"/>
              <a:t> the dice score by </a:t>
            </a:r>
            <a:r>
              <a:rPr lang="en-US" sz="2000" b="1" dirty="0"/>
              <a:t>0.24</a:t>
            </a:r>
            <a:r>
              <a:rPr lang="en-US" sz="2000" dirty="0"/>
              <a:t> for an unseen validation image during our experiment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7.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AlbuNet</a:t>
            </a:r>
            <a:r>
              <a:rPr lang="en-US" sz="2000" dirty="0"/>
              <a:t> also outperforms the DeepLabV3+ due to a shallower network, therefore less prone to overfittin</a:t>
            </a:r>
            <a:r>
              <a:rPr lang="en-US" altLang="zh-CN" sz="2000" dirty="0"/>
              <a:t>g</a:t>
            </a:r>
            <a:endParaRPr lang="en-US" sz="2000" dirty="0"/>
          </a:p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Mini-Data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Wi</a:t>
            </a:r>
            <a:r>
              <a:rPr lang="en-US" sz="2000" dirty="0"/>
              <a:t>th only limited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en-US" sz="2000" dirty="0"/>
              <a:t> data,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i="1" dirty="0"/>
              <a:t>Super-Label</a:t>
            </a:r>
            <a:r>
              <a:rPr lang="zh-CN" altLang="en-US" sz="2000" dirty="0"/>
              <a:t> </a:t>
            </a:r>
            <a:r>
              <a:rPr lang="en-US" sz="2000" dirty="0"/>
              <a:t>is able to segment the rest of the video sequence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dice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b="1" dirty="0"/>
              <a:t>0.78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0.09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upper</a:t>
            </a:r>
            <a:r>
              <a:rPr lang="zh-CN" altLang="en-US" sz="2000" dirty="0"/>
              <a:t> </a:t>
            </a:r>
            <a:r>
              <a:rPr lang="en-US" altLang="zh-CN" sz="2000" dirty="0"/>
              <a:t>limit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Mini-Data</a:t>
            </a:r>
            <a:r>
              <a:rPr lang="zh-CN" altLang="en-US" sz="2000" dirty="0"/>
              <a:t> </a:t>
            </a:r>
            <a:r>
              <a:rPr lang="en-US" altLang="zh-CN" sz="2000" dirty="0"/>
              <a:t>test,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Super-Label</a:t>
            </a:r>
            <a:r>
              <a:rPr lang="zh-CN" altLang="en-US" sz="2000" dirty="0"/>
              <a:t> </a:t>
            </a:r>
            <a:r>
              <a:rPr lang="en-US" altLang="zh-CN" sz="2000" dirty="0"/>
              <a:t>outperforms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0.04</a:t>
            </a:r>
            <a:r>
              <a:rPr lang="zh-CN" altLang="en-US" sz="2000" b="1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0.06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  <a:endParaRPr lang="en-US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Small objects with only few pixels, such as the needle class (only 9 frames containing this classes, with a total of 4754 pixels), we only successfully segmented it with the Random Sample data splitting technique.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</a:t>
            </a:r>
            <a:r>
              <a:rPr lang="en-US" sz="2000" dirty="0"/>
              <a:t>ore data should be beneficial for learning this class, for which augmentation and increased dice loss weight could not help. 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0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5B4CAA-74C6-A846-BC1D-32EAF0AA8B9A}"/>
              </a:ext>
            </a:extLst>
          </p:cNvPr>
          <p:cNvGrpSpPr/>
          <p:nvPr/>
        </p:nvGrpSpPr>
        <p:grpSpPr>
          <a:xfrm>
            <a:off x="15842983" y="17392316"/>
            <a:ext cx="12568426" cy="2345784"/>
            <a:chOff x="671716" y="31043816"/>
            <a:chExt cx="13885693" cy="286633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2545BA-ECD6-1145-ACD1-72459E3A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76999" y="31043816"/>
              <a:ext cx="3582919" cy="286633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63F0E82-AC39-A84B-97E7-F9824997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716" y="31043816"/>
              <a:ext cx="3582917" cy="28663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36D23CA-66D2-3446-B5EB-3D0578DD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02632" y="31086281"/>
              <a:ext cx="3454777" cy="27638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CC26F67-8E70-A347-9105-CB78B284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464" y="31086282"/>
              <a:ext cx="3477565" cy="2782052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17296407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90DE7E-94CF-2843-B1C6-B368D2A8D701}"/>
              </a:ext>
            </a:extLst>
          </p:cNvPr>
          <p:cNvSpPr txBox="1"/>
          <p:nvPr/>
        </p:nvSpPr>
        <p:spPr>
          <a:xfrm>
            <a:off x="20472930" y="198099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96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23582953" y="1980529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97" name="TextBox 90">
            <a:extLst>
              <a:ext uri="{FF2B5EF4-FFF2-40B4-BE49-F238E27FC236}">
                <a16:creationId xmlns:a16="http://schemas.microsoft.com/office/drawing/2014/main" id="{F1877B2F-E698-E144-A623-E9EBB00692CA}"/>
              </a:ext>
            </a:extLst>
          </p:cNvPr>
          <p:cNvSpPr txBox="1"/>
          <p:nvPr/>
        </p:nvSpPr>
        <p:spPr>
          <a:xfrm>
            <a:off x="26686076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(d)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475528-0202-EA49-8292-5F4E1DFF31C4}"/>
              </a:ext>
            </a:extLst>
          </p:cNvPr>
          <p:cNvSpPr txBox="1"/>
          <p:nvPr/>
        </p:nvSpPr>
        <p:spPr>
          <a:xfrm>
            <a:off x="16069757" y="20097672"/>
            <a:ext cx="1261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r>
              <a:rPr lang="zh-CN" altLang="en-US" dirty="0"/>
              <a:t> </a:t>
            </a:r>
            <a:r>
              <a:rPr lang="en-US" altLang="zh-CN" dirty="0"/>
              <a:t>Example outputs with and without Super-Label. (a)(b) Input and label images, (c) output from models with </a:t>
            </a:r>
            <a:r>
              <a:rPr lang="en-US" altLang="zh-CN" i="1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(d) output from models without </a:t>
            </a:r>
            <a:r>
              <a:rPr lang="en-US" altLang="zh-CN" i="1" dirty="0"/>
              <a:t>Super-Label.</a:t>
            </a:r>
            <a:endParaRPr lang="en-US" i="1" dirty="0"/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5AD45B51-DDE8-044A-AA24-68977277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2433"/>
              </p:ext>
            </p:extLst>
          </p:nvPr>
        </p:nvGraphicFramePr>
        <p:xfrm>
          <a:off x="26135175" y="10175438"/>
          <a:ext cx="2868246" cy="2071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156">
                  <a:extLst>
                    <a:ext uri="{9D8B030D-6E8A-4147-A177-3AD203B41FA5}">
                      <a16:colId xmlns:a16="http://schemas.microsoft.com/office/drawing/2014/main" val="745180321"/>
                    </a:ext>
                  </a:extLst>
                </a:gridCol>
                <a:gridCol w="653090">
                  <a:extLst>
                    <a:ext uri="{9D8B030D-6E8A-4147-A177-3AD203B41FA5}">
                      <a16:colId xmlns:a16="http://schemas.microsoft.com/office/drawing/2014/main" val="3610233854"/>
                    </a:ext>
                  </a:extLst>
                </a:gridCol>
              </a:tblGrid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Batch size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903174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60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523293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without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802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Learning rate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0.001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0378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Optimizer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Adam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144482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Weight Decay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0.0005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81595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Scheduler LR decay per epoch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0.95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973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Super class weight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30689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18C601F7-971E-4817-8978-33A0D91DD1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98873" y="23199509"/>
            <a:ext cx="13763273" cy="3488455"/>
          </a:xfrm>
          <a:prstGeom prst="rect">
            <a:avLst/>
          </a:prstGeom>
        </p:spPr>
      </p:pic>
      <p:pic>
        <p:nvPicPr>
          <p:cNvPr id="70" name="Content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24973CFD-52FA-4A0F-A341-10E7A80319C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9"/>
          <a:stretch/>
        </p:blipFill>
        <p:spPr>
          <a:xfrm>
            <a:off x="24613601" y="27162092"/>
            <a:ext cx="3047985" cy="246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A83D921-101A-497A-A62D-DC3FF5E5FE2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704" b="-1"/>
          <a:stretch/>
        </p:blipFill>
        <p:spPr>
          <a:xfrm>
            <a:off x="16651273" y="27886833"/>
            <a:ext cx="7140982" cy="1862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A67B07-FF79-4B51-8551-24F0EC4A47FD}"/>
              </a:ext>
            </a:extLst>
          </p:cNvPr>
          <p:cNvSpPr txBox="1"/>
          <p:nvPr/>
        </p:nvSpPr>
        <p:spPr>
          <a:xfrm flipH="1">
            <a:off x="21680166" y="27527290"/>
            <a:ext cx="199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year’s winner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DF5CA0-D540-45CD-B5A4-B955A779CE8C}"/>
              </a:ext>
            </a:extLst>
          </p:cNvPr>
          <p:cNvSpPr txBox="1"/>
          <p:nvPr/>
        </p:nvSpPr>
        <p:spPr>
          <a:xfrm flipH="1">
            <a:off x="25171610" y="26792650"/>
            <a:ext cx="218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Label + Mini Data</a:t>
            </a:r>
          </a:p>
        </p:txBody>
      </p:sp>
      <p:sp>
        <p:nvSpPr>
          <p:cNvPr id="93" name="TextBox 81">
            <a:extLst>
              <a:ext uri="{FF2B5EF4-FFF2-40B4-BE49-F238E27FC236}">
                <a16:creationId xmlns:a16="http://schemas.microsoft.com/office/drawing/2014/main" id="{1435BCC3-6BE4-48B4-A233-3E2F9F1167F0}"/>
              </a:ext>
            </a:extLst>
          </p:cNvPr>
          <p:cNvSpPr txBox="1"/>
          <p:nvPr/>
        </p:nvSpPr>
        <p:spPr>
          <a:xfrm>
            <a:off x="20360355" y="32819236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r>
              <a:rPr lang="zh-CN" altLang="en-US" dirty="0"/>
              <a:t> </a:t>
            </a:r>
            <a:r>
              <a:rPr lang="en-US" altLang="zh-CN" dirty="0"/>
              <a:t>Comparison with previous year’s team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7B444-FBC2-4422-84B2-CCD70366EA3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743"/>
          <a:stretch/>
        </p:blipFill>
        <p:spPr>
          <a:xfrm>
            <a:off x="21556002" y="27899521"/>
            <a:ext cx="2180298" cy="1834229"/>
          </a:xfrm>
          <a:prstGeom prst="rect">
            <a:avLst/>
          </a:prstGeom>
        </p:spPr>
      </p:pic>
      <p:pic>
        <p:nvPicPr>
          <p:cNvPr id="94" name="Content Placeholder 33" descr="A close up of a hand holding a fish&#10;&#10;Description automatically generated">
            <a:extLst>
              <a:ext uri="{FF2B5EF4-FFF2-40B4-BE49-F238E27FC236}">
                <a16:creationId xmlns:a16="http://schemas.microsoft.com/office/drawing/2014/main" id="{7A74EF63-3F9C-464D-989E-5401983A7DF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4613601" y="30003838"/>
            <a:ext cx="3052034" cy="244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CCA8345-838C-483A-8FA4-865F345564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51273" y="29872416"/>
            <a:ext cx="7085028" cy="18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5090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po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1030</Words>
  <Application>Microsoft Macintosh PowerPoint</Application>
  <PresentationFormat>自定义</PresentationFormat>
  <Paragraphs>107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Cambria Math</vt:lpstr>
      <vt:lpstr>Arial</vt:lpstr>
      <vt:lpstr>Helvetica Neue</vt:lpstr>
      <vt:lpstr>黑体</vt:lpstr>
      <vt:lpstr>camp-tum-jhu-poster</vt:lpstr>
      <vt:lpstr>Semantics Segmentation for Surgical Scenes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Viewpoint-invariant Anatomical Landmark Detection for Pelvic Trauma Surgery</dc:title>
  <dc:creator>Nico</dc:creator>
  <cp:lastModifiedBy>Hao Ding</cp:lastModifiedBy>
  <cp:revision>225</cp:revision>
  <dcterms:modified xsi:type="dcterms:W3CDTF">2019-05-16T03:04:27Z</dcterms:modified>
</cp:coreProperties>
</file>